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2" r:id="rId4"/>
    <p:sldId id="261" r:id="rId5"/>
    <p:sldId id="257" r:id="rId6"/>
    <p:sldId id="264" r:id="rId7"/>
    <p:sldId id="263" r:id="rId8"/>
    <p:sldId id="265" r:id="rId9"/>
    <p:sldId id="268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00" d="100"/>
          <a:sy n="100" d="100"/>
        </p:scale>
        <p:origin x="13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9132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950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62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68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309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7490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450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99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6E19A0B-12C0-9419-3C81-0BE85C71A8AB}"/>
              </a:ext>
            </a:extLst>
          </p:cNvPr>
          <p:cNvSpPr/>
          <p:nvPr userDrawn="1"/>
        </p:nvSpPr>
        <p:spPr>
          <a:xfrm>
            <a:off x="0" y="712269"/>
            <a:ext cx="9144000" cy="61457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145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908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875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0A755A-2C25-4447-8D3B-D1BA9439E5AF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7ADCD5-AB6D-9F4D-B914-11F86CC31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72A7D7A-AF02-A7D0-6EF9-698D82A3533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8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B81258E-BDBE-3370-24CF-2ECB1669E793}"/>
              </a:ext>
            </a:extLst>
          </p:cNvPr>
          <p:cNvSpPr txBox="1"/>
          <p:nvPr/>
        </p:nvSpPr>
        <p:spPr>
          <a:xfrm>
            <a:off x="596765" y="1655546"/>
            <a:ext cx="79600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7</a:t>
            </a:r>
            <a:r>
              <a:rPr kumimoji="1" lang="ja-JP" altLang="en-US" sz="9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</a:t>
            </a:r>
            <a:r>
              <a:rPr kumimoji="1" lang="en-US" altLang="ja-JP" sz="9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19</a:t>
            </a:r>
            <a:r>
              <a:rPr kumimoji="1" lang="ja-JP" altLang="en-US" sz="9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日（土）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CCFDB3-88D0-7DD1-B02F-D074DACF22F6}"/>
              </a:ext>
            </a:extLst>
          </p:cNvPr>
          <p:cNvSpPr txBox="1"/>
          <p:nvPr/>
        </p:nvSpPr>
        <p:spPr>
          <a:xfrm>
            <a:off x="1018674" y="3732997"/>
            <a:ext cx="712269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第</a:t>
            </a:r>
            <a:r>
              <a:rPr kumimoji="1" lang="en-US" altLang="ja-JP" sz="1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kumimoji="1" lang="ja-JP" altLang="en-US" sz="1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会場</a:t>
            </a:r>
          </a:p>
        </p:txBody>
      </p:sp>
    </p:spTree>
    <p:extLst>
      <p:ext uri="{BB962C8B-B14F-4D97-AF65-F5344CB8AC3E}">
        <p14:creationId xmlns:p14="http://schemas.microsoft.com/office/powerpoint/2010/main" val="1327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0BDB8-6671-A059-8DD4-5EB5CDFE3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BA3C92B-0FDE-73F7-C207-EAF6288AE323}"/>
              </a:ext>
            </a:extLst>
          </p:cNvPr>
          <p:cNvSpPr txBox="1"/>
          <p:nvPr/>
        </p:nvSpPr>
        <p:spPr>
          <a:xfrm>
            <a:off x="1472665" y="914402"/>
            <a:ext cx="614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特別講演</a:t>
            </a:r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59A57A6-8C27-7310-1BA6-CB9BBA2A5A12}"/>
              </a:ext>
            </a:extLst>
          </p:cNvPr>
          <p:cNvSpPr txBox="1"/>
          <p:nvPr/>
        </p:nvSpPr>
        <p:spPr>
          <a:xfrm>
            <a:off x="250257" y="2450421"/>
            <a:ext cx="86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SL01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近赤外光線免疫療法（光免疫療法）の現在地と未来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F7B9ED8-A11A-7DD2-BABD-0ABAC655BF72}"/>
              </a:ext>
            </a:extLst>
          </p:cNvPr>
          <p:cNvSpPr txBox="1"/>
          <p:nvPr/>
        </p:nvSpPr>
        <p:spPr>
          <a:xfrm>
            <a:off x="2791326" y="5176487"/>
            <a:ext cx="62002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酒井　良忠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（神戸大学医学部附属病院　リハビリテーション科）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C622BE0-22D5-AF09-7B8B-A237854F4D19}"/>
              </a:ext>
            </a:extLst>
          </p:cNvPr>
          <p:cNvSpPr txBox="1"/>
          <p:nvPr/>
        </p:nvSpPr>
        <p:spPr>
          <a:xfrm>
            <a:off x="2791326" y="3963346"/>
            <a:ext cx="63526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西川　哲夫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（西川整形外科リハビリクリニック）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9A2E7B5-C82E-B134-BC35-8113D02C347F}"/>
              </a:ext>
            </a:extLst>
          </p:cNvPr>
          <p:cNvSpPr txBox="1"/>
          <p:nvPr/>
        </p:nvSpPr>
        <p:spPr>
          <a:xfrm>
            <a:off x="1280161" y="4096495"/>
            <a:ext cx="150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座長 ：</a:t>
            </a:r>
          </a:p>
        </p:txBody>
      </p:sp>
    </p:spTree>
    <p:extLst>
      <p:ext uri="{BB962C8B-B14F-4D97-AF65-F5344CB8AC3E}">
        <p14:creationId xmlns:p14="http://schemas.microsoft.com/office/powerpoint/2010/main" val="4030893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7B449-6425-6D5A-DB97-805754AFE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FB0404-8476-67F7-655E-A363895FD0A2}"/>
              </a:ext>
            </a:extLst>
          </p:cNvPr>
          <p:cNvSpPr txBox="1"/>
          <p:nvPr/>
        </p:nvSpPr>
        <p:spPr>
          <a:xfrm>
            <a:off x="1472665" y="914402"/>
            <a:ext cx="614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特別講演</a:t>
            </a:r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001FD29-99ED-2E38-A89B-A2EA53AE8256}"/>
              </a:ext>
            </a:extLst>
          </p:cNvPr>
          <p:cNvSpPr txBox="1"/>
          <p:nvPr/>
        </p:nvSpPr>
        <p:spPr>
          <a:xfrm>
            <a:off x="250257" y="2326596"/>
            <a:ext cx="86723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SL01</a:t>
            </a:r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近赤外光線免疫療法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（光免疫療法）の現在地と未来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A98A6E0-7C74-0862-32F7-C2DEBACD390F}"/>
              </a:ext>
            </a:extLst>
          </p:cNvPr>
          <p:cNvSpPr txBox="1"/>
          <p:nvPr/>
        </p:nvSpPr>
        <p:spPr>
          <a:xfrm>
            <a:off x="2791326" y="4462112"/>
            <a:ext cx="620027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小林　久隆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（米国国立がん研究所　分子イメージング部門</a:t>
            </a:r>
            <a:endParaRPr kumimoji="1" lang="en-US" altLang="ja-JP" sz="2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／関西医科大学　附属光免疫医学研究所）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3DFF03F-5B1C-2B8A-1187-EBF418A5BBDD}"/>
              </a:ext>
            </a:extLst>
          </p:cNvPr>
          <p:cNvSpPr txBox="1"/>
          <p:nvPr/>
        </p:nvSpPr>
        <p:spPr>
          <a:xfrm>
            <a:off x="1278559" y="4613154"/>
            <a:ext cx="150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演者 ：</a:t>
            </a:r>
          </a:p>
        </p:txBody>
      </p:sp>
    </p:spTree>
    <p:extLst>
      <p:ext uri="{BB962C8B-B14F-4D97-AF65-F5344CB8AC3E}">
        <p14:creationId xmlns:p14="http://schemas.microsoft.com/office/powerpoint/2010/main" val="17642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B1A76-8428-FDD8-5E3A-02EDC2136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06EB194-5044-933B-3595-93F146509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" y="906933"/>
            <a:ext cx="9126481" cy="522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4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742A1-E020-2FAF-6A5C-2EAEBD40B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CA9F0F-F702-095C-F265-207D11160E37}"/>
              </a:ext>
            </a:extLst>
          </p:cNvPr>
          <p:cNvSpPr txBox="1"/>
          <p:nvPr/>
        </p:nvSpPr>
        <p:spPr>
          <a:xfrm>
            <a:off x="0" y="2394975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次のセッションで</a:t>
            </a:r>
            <a:endParaRPr kumimoji="1" lang="en-US" altLang="ja-JP" sz="48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日本整形外科学会の</a:t>
            </a: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教育研修単位を取得される方は</a:t>
            </a: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会場入口にてお手続きください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B4C525-3358-8B87-DEBB-A7E2F50009AF}"/>
              </a:ext>
            </a:extLst>
          </p:cNvPr>
          <p:cNvSpPr txBox="1"/>
          <p:nvPr/>
        </p:nvSpPr>
        <p:spPr>
          <a:xfrm>
            <a:off x="229402" y="1122839"/>
            <a:ext cx="86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ご案内</a:t>
            </a:r>
            <a:r>
              <a:rPr kumimoji="1" lang="en-US" altLang="ja-JP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endParaRPr kumimoji="1" lang="ja-JP" altLang="en-US" sz="4800" dirty="0">
              <a:solidFill>
                <a:srgbClr val="FFFF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915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72E8A-AF25-A3E6-9C4F-E67657ACC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323E4B-3304-1E4D-52A7-7560FD5A7CCD}"/>
              </a:ext>
            </a:extLst>
          </p:cNvPr>
          <p:cNvSpPr txBox="1"/>
          <p:nvPr/>
        </p:nvSpPr>
        <p:spPr>
          <a:xfrm>
            <a:off x="1018674" y="2370922"/>
            <a:ext cx="712269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開会挨拶</a:t>
            </a:r>
          </a:p>
        </p:txBody>
      </p:sp>
    </p:spTree>
    <p:extLst>
      <p:ext uri="{BB962C8B-B14F-4D97-AF65-F5344CB8AC3E}">
        <p14:creationId xmlns:p14="http://schemas.microsoft.com/office/powerpoint/2010/main" val="183874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3A96A-BD54-D171-5315-DC884C9F2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E604CE-6375-2F8D-2ED2-D59EC48A8710}"/>
              </a:ext>
            </a:extLst>
          </p:cNvPr>
          <p:cNvSpPr txBox="1"/>
          <p:nvPr/>
        </p:nvSpPr>
        <p:spPr>
          <a:xfrm>
            <a:off x="1472665" y="914402"/>
            <a:ext cx="614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基調講演１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B315185-C2E5-7E81-8F0D-85AAFA1992FB}"/>
              </a:ext>
            </a:extLst>
          </p:cNvPr>
          <p:cNvSpPr txBox="1"/>
          <p:nvPr/>
        </p:nvSpPr>
        <p:spPr>
          <a:xfrm>
            <a:off x="250257" y="2231346"/>
            <a:ext cx="86723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KL01 </a:t>
            </a:r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不確実な時代への対応を考える－国民の幸せと健康を目指して－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CA1993-3CF7-3069-928F-4419C0E3CC0C}"/>
              </a:ext>
            </a:extLst>
          </p:cNvPr>
          <p:cNvSpPr txBox="1"/>
          <p:nvPr/>
        </p:nvSpPr>
        <p:spPr>
          <a:xfrm>
            <a:off x="2791326" y="5300312"/>
            <a:ext cx="59002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長谷川 利雄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（一般社団法人日本臨床整形外科学会　理事長　</a:t>
            </a:r>
          </a:p>
          <a:p>
            <a:r>
              <a:rPr kumimoji="1"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はせがわ整形外科運動器エコークリニック（大阪府））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3579EAF-CD68-283A-BBD8-045DE3A24B1D}"/>
              </a:ext>
            </a:extLst>
          </p:cNvPr>
          <p:cNvSpPr txBox="1"/>
          <p:nvPr/>
        </p:nvSpPr>
        <p:spPr>
          <a:xfrm>
            <a:off x="2791326" y="3982396"/>
            <a:ext cx="6352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辻本　和雄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（つじもと整形外科リウマチ・リハビリテーション）</a:t>
            </a:r>
            <a:endParaRPr kumimoji="1" lang="ja-JP" altLang="en-US" sz="4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A1E4197-3555-8620-8FE4-3B4A26A45D47}"/>
              </a:ext>
            </a:extLst>
          </p:cNvPr>
          <p:cNvSpPr txBox="1"/>
          <p:nvPr/>
        </p:nvSpPr>
        <p:spPr>
          <a:xfrm>
            <a:off x="1280161" y="4115545"/>
            <a:ext cx="150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座長 ：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EAD60FE-5B75-B56E-E9E0-C3505A8783D0}"/>
              </a:ext>
            </a:extLst>
          </p:cNvPr>
          <p:cNvSpPr txBox="1"/>
          <p:nvPr/>
        </p:nvSpPr>
        <p:spPr>
          <a:xfrm>
            <a:off x="1278559" y="5403729"/>
            <a:ext cx="150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演者 ：</a:t>
            </a:r>
          </a:p>
        </p:txBody>
      </p:sp>
    </p:spTree>
    <p:extLst>
      <p:ext uri="{BB962C8B-B14F-4D97-AF65-F5344CB8AC3E}">
        <p14:creationId xmlns:p14="http://schemas.microsoft.com/office/powerpoint/2010/main" val="56265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E6DBE-3EE1-946F-67CD-869FC0543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EF79B8-014A-1F64-E31B-B22F8E876571}"/>
              </a:ext>
            </a:extLst>
          </p:cNvPr>
          <p:cNvSpPr txBox="1"/>
          <p:nvPr/>
        </p:nvSpPr>
        <p:spPr>
          <a:xfrm>
            <a:off x="0" y="2394975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次のセッションで</a:t>
            </a:r>
            <a:endParaRPr kumimoji="1" lang="en-US" altLang="ja-JP" sz="48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日本整形外科学会の</a:t>
            </a: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教育研修単位を取得される方は</a:t>
            </a: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会場入口にてお手続きください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8D7AEF-E2A9-96C4-96C7-62F7AF621918}"/>
              </a:ext>
            </a:extLst>
          </p:cNvPr>
          <p:cNvSpPr txBox="1"/>
          <p:nvPr/>
        </p:nvSpPr>
        <p:spPr>
          <a:xfrm>
            <a:off x="229402" y="1122839"/>
            <a:ext cx="86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ご案内</a:t>
            </a:r>
            <a:r>
              <a:rPr kumimoji="1" lang="en-US" altLang="ja-JP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endParaRPr kumimoji="1" lang="ja-JP" altLang="en-US" sz="4800" dirty="0">
              <a:solidFill>
                <a:srgbClr val="FFFF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1879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7E7AF-1C05-EBFA-6D08-C7EA5FDE2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BF15555-8937-8E9C-9F0A-9D4B393C20D7}"/>
              </a:ext>
            </a:extLst>
          </p:cNvPr>
          <p:cNvSpPr txBox="1"/>
          <p:nvPr/>
        </p:nvSpPr>
        <p:spPr>
          <a:xfrm>
            <a:off x="1472665" y="914402"/>
            <a:ext cx="614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義肢装具士特別講演</a:t>
            </a:r>
            <a:endParaRPr kumimoji="1" lang="ja-JP" altLang="en-US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DC7363D-DD58-269C-338F-047488C08D8D}"/>
              </a:ext>
            </a:extLst>
          </p:cNvPr>
          <p:cNvSpPr txBox="1"/>
          <p:nvPr/>
        </p:nvSpPr>
        <p:spPr>
          <a:xfrm>
            <a:off x="250257" y="2450421"/>
            <a:ext cx="86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OP</a:t>
            </a:r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義肢装具士の現状と問題点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993EA1D-9E21-BA0A-A664-EE3CB575CDD1}"/>
              </a:ext>
            </a:extLst>
          </p:cNvPr>
          <p:cNvSpPr txBox="1"/>
          <p:nvPr/>
        </p:nvSpPr>
        <p:spPr>
          <a:xfrm>
            <a:off x="2791326" y="5176487"/>
            <a:ext cx="59002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時吉　重雄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</a:t>
            </a:r>
            <a:r>
              <a:rPr kumimoji="1" lang="zh-TW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一般社団法人日本義肢協会（理事長）</a:t>
            </a:r>
            <a:endParaRPr kumimoji="1" lang="en-US" altLang="zh-TW" sz="2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／</a:t>
            </a:r>
            <a:r>
              <a:rPr kumimoji="1" lang="zh-TW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（株）青森日東義肢製作所（青森県）</a:t>
            </a:r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85C05DA-E2BE-1678-56D4-50D28833C8ED}"/>
              </a:ext>
            </a:extLst>
          </p:cNvPr>
          <p:cNvSpPr txBox="1"/>
          <p:nvPr/>
        </p:nvSpPr>
        <p:spPr>
          <a:xfrm>
            <a:off x="2791326" y="3858571"/>
            <a:ext cx="63526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長谷川 利雄</a:t>
            </a:r>
            <a:endParaRPr kumimoji="1" lang="en-US" altLang="ja-JP" sz="4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（一般社団法人日本臨床整形外科学会　理事長）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452A2E1-E6A6-E534-D314-C196B3692F03}"/>
              </a:ext>
            </a:extLst>
          </p:cNvPr>
          <p:cNvSpPr txBox="1"/>
          <p:nvPr/>
        </p:nvSpPr>
        <p:spPr>
          <a:xfrm>
            <a:off x="1280161" y="3991720"/>
            <a:ext cx="150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座長 ：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D0BF885-88C1-F2F0-A357-CBDDF850AF49}"/>
              </a:ext>
            </a:extLst>
          </p:cNvPr>
          <p:cNvSpPr txBox="1"/>
          <p:nvPr/>
        </p:nvSpPr>
        <p:spPr>
          <a:xfrm>
            <a:off x="1278559" y="5279904"/>
            <a:ext cx="150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演者 ：</a:t>
            </a:r>
          </a:p>
        </p:txBody>
      </p:sp>
    </p:spTree>
    <p:extLst>
      <p:ext uri="{BB962C8B-B14F-4D97-AF65-F5344CB8AC3E}">
        <p14:creationId xmlns:p14="http://schemas.microsoft.com/office/powerpoint/2010/main" val="280985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30638-4C4A-3EE4-6716-6DCC44266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7928B9-E8CF-B36C-8764-E387E6BB4E89}"/>
              </a:ext>
            </a:extLst>
          </p:cNvPr>
          <p:cNvSpPr txBox="1"/>
          <p:nvPr/>
        </p:nvSpPr>
        <p:spPr>
          <a:xfrm>
            <a:off x="0" y="2394975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次のセッションで</a:t>
            </a:r>
            <a:endParaRPr kumimoji="1" lang="en-US" altLang="ja-JP" sz="48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日本整形外科学会の</a:t>
            </a: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教育研修単位を取得される方は</a:t>
            </a:r>
          </a:p>
          <a:p>
            <a:pPr algn="ctr"/>
            <a:r>
              <a:rPr kumimoji="1" lang="ja-JP" altLang="en-US" sz="48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会場入口にてお手続きください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6E3DBD-0679-3D02-6706-833475207BE8}"/>
              </a:ext>
            </a:extLst>
          </p:cNvPr>
          <p:cNvSpPr txBox="1"/>
          <p:nvPr/>
        </p:nvSpPr>
        <p:spPr>
          <a:xfrm>
            <a:off x="229402" y="1122839"/>
            <a:ext cx="86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ご案内</a:t>
            </a:r>
            <a:r>
              <a:rPr kumimoji="1" lang="en-US" altLang="ja-JP" sz="4800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endParaRPr kumimoji="1" lang="ja-JP" altLang="en-US" sz="4800" dirty="0">
              <a:solidFill>
                <a:srgbClr val="FFFF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7774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AA216-438B-212C-AD74-B4597DEC6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93AE97B-404D-9D7A-1B68-C6FFD43F0C44}"/>
              </a:ext>
            </a:extLst>
          </p:cNvPr>
          <p:cNvSpPr txBox="1"/>
          <p:nvPr/>
        </p:nvSpPr>
        <p:spPr>
          <a:xfrm>
            <a:off x="1472665" y="819152"/>
            <a:ext cx="6140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特別講演</a:t>
            </a:r>
            <a:r>
              <a:rPr kumimoji="1" lang="ja-JP" altLang="en-US" sz="4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042870A-9B40-9D1F-B54A-585EBF23AC0C}"/>
              </a:ext>
            </a:extLst>
          </p:cNvPr>
          <p:cNvSpPr txBox="1"/>
          <p:nvPr/>
        </p:nvSpPr>
        <p:spPr>
          <a:xfrm>
            <a:off x="250257" y="1812246"/>
            <a:ext cx="86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SL01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近赤外光線免疫療法（光免疫療法）の現在地と未来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3788266-7059-EDFA-2920-D9592A4C8AA2}"/>
              </a:ext>
            </a:extLst>
          </p:cNvPr>
          <p:cNvSpPr txBox="1"/>
          <p:nvPr/>
        </p:nvSpPr>
        <p:spPr>
          <a:xfrm>
            <a:off x="2791326" y="4223987"/>
            <a:ext cx="6200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酒井　良忠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（神戸大学医学部附属病院　リハビリテーション科）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A6BBFA-ED23-9A97-77C2-DA515EDC599F}"/>
              </a:ext>
            </a:extLst>
          </p:cNvPr>
          <p:cNvSpPr txBox="1"/>
          <p:nvPr/>
        </p:nvSpPr>
        <p:spPr>
          <a:xfrm>
            <a:off x="2791326" y="3172771"/>
            <a:ext cx="63526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西川　哲夫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（西川整形外科リハビリクリニック）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EF31BCD-47F3-0D76-FB9D-E649E522064D}"/>
              </a:ext>
            </a:extLst>
          </p:cNvPr>
          <p:cNvSpPr txBox="1"/>
          <p:nvPr/>
        </p:nvSpPr>
        <p:spPr>
          <a:xfrm>
            <a:off x="1280161" y="3305920"/>
            <a:ext cx="150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座長 ：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ECA858-572D-558D-FF89-9DFD690FE6E5}"/>
              </a:ext>
            </a:extLst>
          </p:cNvPr>
          <p:cNvSpPr txBox="1"/>
          <p:nvPr/>
        </p:nvSpPr>
        <p:spPr>
          <a:xfrm>
            <a:off x="2791326" y="5395562"/>
            <a:ext cx="6200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小林　久隆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（米国国立がん研究所　分子イメージング部門</a:t>
            </a:r>
            <a:endParaRPr kumimoji="1" lang="en-US" altLang="ja-JP" sz="2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／関西医科大学　附属光免疫医学研究所）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BF1747-E311-371E-27F6-5D360FB4FC43}"/>
              </a:ext>
            </a:extLst>
          </p:cNvPr>
          <p:cNvSpPr txBox="1"/>
          <p:nvPr/>
        </p:nvSpPr>
        <p:spPr>
          <a:xfrm>
            <a:off x="1278559" y="5546604"/>
            <a:ext cx="150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演者 ：</a:t>
            </a:r>
          </a:p>
        </p:txBody>
      </p:sp>
    </p:spTree>
    <p:extLst>
      <p:ext uri="{BB962C8B-B14F-4D97-AF65-F5344CB8AC3E}">
        <p14:creationId xmlns:p14="http://schemas.microsoft.com/office/powerpoint/2010/main" val="3476671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340</Words>
  <Application>Microsoft Office PowerPoint</Application>
  <PresentationFormat>画面に合わせる (4:3)</PresentationFormat>
  <Paragraphs>61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6" baseType="lpstr">
      <vt:lpstr>HGP創英角ｺﾞｼｯｸUB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hir-toyoda</dc:creator>
  <cp:lastModifiedBy>秋野 恭広 (Yasuhiro Akino)</cp:lastModifiedBy>
  <cp:revision>5</cp:revision>
  <dcterms:created xsi:type="dcterms:W3CDTF">2026-06-19T01:44:55Z</dcterms:created>
  <dcterms:modified xsi:type="dcterms:W3CDTF">2026-06-26T02:28:37Z</dcterms:modified>
</cp:coreProperties>
</file>